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63" r:id="rId6"/>
    <p:sldId id="264" r:id="rId7"/>
    <p:sldId id="265" r:id="rId8"/>
    <p:sldId id="271" r:id="rId9"/>
    <p:sldId id="272" r:id="rId10"/>
    <p:sldId id="267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b" initials="n" lastIdx="2" clrIdx="0">
    <p:extLst>
      <p:ext uri="{19B8F6BF-5375-455C-9EA6-DF929625EA0E}">
        <p15:presenceInfo xmlns:p15="http://schemas.microsoft.com/office/powerpoint/2012/main" userId="n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7396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397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7854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49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8980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31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9025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5540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705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2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1415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3F7EA-FC55-4A7E-A02D-75D12011195A}" type="datetimeFigureOut">
              <a:rPr lang="it-IT" smtClean="0"/>
              <a:t>24/05/2025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7C6D5-A3AB-4F89-805B-A3A5460A13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2949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it-IT" dirty="0">
                <a:solidFill>
                  <a:schemeClr val="accent1">
                    <a:lumMod val="60000"/>
                    <a:lumOff val="40000"/>
                  </a:schemeClr>
                </a:solidFill>
                <a:latin typeface="Harlow Solid Italic" panose="04030604020F02020D02" pitchFamily="82" charset="0"/>
              </a:rPr>
              <a:t>FMB-</a:t>
            </a:r>
            <a:r>
              <a:rPr lang="it-IT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Harlow Solid Italic" panose="04030604020F02020D02" pitchFamily="82" charset="0"/>
              </a:rPr>
              <a:t>Fintech</a:t>
            </a:r>
            <a:br>
              <a:rPr lang="it-IT" dirty="0">
                <a:solidFill>
                  <a:schemeClr val="accent1">
                    <a:lumMod val="60000"/>
                    <a:lumOff val="40000"/>
                  </a:schemeClr>
                </a:solidFill>
                <a:latin typeface="Harlow Solid Italic" panose="04030604020F02020D02" pitchFamily="82" charset="0"/>
              </a:rPr>
            </a:br>
            <a:r>
              <a:rPr lang="it-IT" dirty="0">
                <a:solidFill>
                  <a:schemeClr val="accent1">
                    <a:lumMod val="60000"/>
                    <a:lumOff val="40000"/>
                  </a:schemeClr>
                </a:solidFill>
                <a:latin typeface="Harlow Solid Italic" panose="04030604020F02020D02" pitchFamily="82" charset="0"/>
              </a:rPr>
              <a:t>Home Banking del Futuro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5724085"/>
            <a:ext cx="9144000" cy="1655762"/>
          </a:xfrm>
        </p:spPr>
        <p:txBody>
          <a:bodyPr/>
          <a:lstStyle/>
          <a:p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Un progetto di </a:t>
            </a:r>
            <a:r>
              <a:rPr lang="it-IT" sz="4000" dirty="0">
                <a:solidFill>
                  <a:schemeClr val="accent1">
                    <a:lumMod val="50000"/>
                  </a:schemeClr>
                </a:solidFill>
                <a:latin typeface="Edwardian Script ITC" panose="030303020407070D0804" pitchFamily="66" charset="0"/>
              </a:rPr>
              <a:t>Marco </a:t>
            </a:r>
            <a:r>
              <a:rPr lang="it-IT" sz="4000" dirty="0" err="1">
                <a:solidFill>
                  <a:schemeClr val="accent1">
                    <a:lumMod val="50000"/>
                  </a:schemeClr>
                </a:solidFill>
                <a:latin typeface="Edwardian Script ITC" panose="030303020407070D0804" pitchFamily="66" charset="0"/>
              </a:rPr>
              <a:t>Bottitta</a:t>
            </a:r>
            <a:r>
              <a:rPr lang="it-IT" sz="4000" dirty="0">
                <a:solidFill>
                  <a:schemeClr val="accent1">
                    <a:lumMod val="50000"/>
                  </a:schemeClr>
                </a:solidFill>
                <a:latin typeface="Edwardian Script ITC" panose="030303020407070D0804" pitchFamily="66" charset="0"/>
              </a:rPr>
              <a:t> </a:t>
            </a:r>
            <a:r>
              <a:rPr lang="it-IT" dirty="0">
                <a:solidFill>
                  <a:schemeClr val="accent1">
                    <a:lumMod val="50000"/>
                  </a:schemeClr>
                </a:solidFill>
              </a:rPr>
              <a:t>e </a:t>
            </a:r>
            <a:r>
              <a:rPr lang="it-IT" sz="4000" dirty="0">
                <a:solidFill>
                  <a:schemeClr val="accent1">
                    <a:lumMod val="50000"/>
                  </a:schemeClr>
                </a:solidFill>
                <a:latin typeface="Edwardian Script ITC" panose="030303020407070D0804" pitchFamily="66" charset="0"/>
              </a:rPr>
              <a:t>Francesco Bivona</a:t>
            </a:r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1524000" y="378914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b="1" dirty="0">
                <a:solidFill>
                  <a:schemeClr val="accent1">
                    <a:lumMod val="75000"/>
                  </a:schemeClr>
                </a:solidFill>
                <a:latin typeface="Eras Light ITC" panose="020B0402030504020804" pitchFamily="34" charset="0"/>
              </a:rPr>
              <a:t>Gestisci i tuoi conti, </a:t>
            </a:r>
          </a:p>
          <a:p>
            <a:r>
              <a:rPr lang="it-IT" b="1" dirty="0">
                <a:solidFill>
                  <a:schemeClr val="accent1">
                    <a:lumMod val="75000"/>
                  </a:schemeClr>
                </a:solidFill>
                <a:latin typeface="Eras Light ITC" panose="020B0402030504020804" pitchFamily="34" charset="0"/>
              </a:rPr>
              <a:t>trasferisci denaro e monitora le tue finanze </a:t>
            </a:r>
          </a:p>
          <a:p>
            <a:r>
              <a:rPr lang="it-IT" b="1" dirty="0">
                <a:solidFill>
                  <a:schemeClr val="accent1">
                    <a:lumMod val="75000"/>
                  </a:schemeClr>
                </a:solidFill>
                <a:latin typeface="Eras Light ITC" panose="020B0402030504020804" pitchFamily="34" charset="0"/>
              </a:rPr>
              <a:t>in modo semplice, sicuro e veloce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5444905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Segnaposto contenuto 8" descr="Computer All-In-One">
                <a:extLst>
                  <a:ext uri="{FF2B5EF4-FFF2-40B4-BE49-F238E27FC236}">
                    <a16:creationId xmlns:a16="http://schemas.microsoft.com/office/drawing/2014/main" id="{2D0A4F07-DFA8-ABA9-82D3-E7EA9448CF5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71733941"/>
                  </p:ext>
                </p:extLst>
              </p:nvPr>
            </p:nvGraphicFramePr>
            <p:xfrm>
              <a:off x="446344" y="120666"/>
              <a:ext cx="2155310" cy="200339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55310" cy="2003393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615874" ay="2799443" az="45016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300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Segnaposto contenuto 8" descr="Computer All-In-One">
                <a:extLst>
                  <a:ext uri="{FF2B5EF4-FFF2-40B4-BE49-F238E27FC236}">
                    <a16:creationId xmlns:a16="http://schemas.microsoft.com/office/drawing/2014/main" id="{2D0A4F07-DFA8-ABA9-82D3-E7EA9448CF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6344" y="120666"/>
                <a:ext cx="2155310" cy="200339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ttangolo 4">
            <a:extLst>
              <a:ext uri="{FF2B5EF4-FFF2-40B4-BE49-F238E27FC236}">
                <a16:creationId xmlns:a16="http://schemas.microsoft.com/office/drawing/2014/main" id="{1F9BD2B6-86F0-8057-AFBB-FD4E019A8792}"/>
              </a:ext>
            </a:extLst>
          </p:cNvPr>
          <p:cNvSpPr/>
          <p:nvPr/>
        </p:nvSpPr>
        <p:spPr>
          <a:xfrm>
            <a:off x="629920" y="520493"/>
            <a:ext cx="1239520" cy="924560"/>
          </a:xfrm>
          <a:custGeom>
            <a:avLst/>
            <a:gdLst>
              <a:gd name="connsiteX0" fmla="*/ 0 w 843280"/>
              <a:gd name="connsiteY0" fmla="*/ 0 h 731520"/>
              <a:gd name="connsiteX1" fmla="*/ 843280 w 843280"/>
              <a:gd name="connsiteY1" fmla="*/ 0 h 731520"/>
              <a:gd name="connsiteX2" fmla="*/ 843280 w 843280"/>
              <a:gd name="connsiteY2" fmla="*/ 731520 h 731520"/>
              <a:gd name="connsiteX3" fmla="*/ 0 w 843280"/>
              <a:gd name="connsiteY3" fmla="*/ 731520 h 731520"/>
              <a:gd name="connsiteX4" fmla="*/ 0 w 843280"/>
              <a:gd name="connsiteY4" fmla="*/ 0 h 731520"/>
              <a:gd name="connsiteX0" fmla="*/ 0 w 843280"/>
              <a:gd name="connsiteY0" fmla="*/ 0 h 731520"/>
              <a:gd name="connsiteX1" fmla="*/ 802640 w 843280"/>
              <a:gd name="connsiteY1" fmla="*/ 101600 h 731520"/>
              <a:gd name="connsiteX2" fmla="*/ 843280 w 843280"/>
              <a:gd name="connsiteY2" fmla="*/ 731520 h 731520"/>
              <a:gd name="connsiteX3" fmla="*/ 0 w 843280"/>
              <a:gd name="connsiteY3" fmla="*/ 731520 h 731520"/>
              <a:gd name="connsiteX4" fmla="*/ 0 w 843280"/>
              <a:gd name="connsiteY4" fmla="*/ 0 h 731520"/>
              <a:gd name="connsiteX0" fmla="*/ 0 w 1056640"/>
              <a:gd name="connsiteY0" fmla="*/ 0 h 731520"/>
              <a:gd name="connsiteX1" fmla="*/ 802640 w 1056640"/>
              <a:gd name="connsiteY1" fmla="*/ 101600 h 731520"/>
              <a:gd name="connsiteX2" fmla="*/ 1056640 w 1056640"/>
              <a:gd name="connsiteY2" fmla="*/ 660400 h 731520"/>
              <a:gd name="connsiteX3" fmla="*/ 0 w 1056640"/>
              <a:gd name="connsiteY3" fmla="*/ 731520 h 731520"/>
              <a:gd name="connsiteX4" fmla="*/ 0 w 1056640"/>
              <a:gd name="connsiteY4" fmla="*/ 0 h 731520"/>
              <a:gd name="connsiteX0" fmla="*/ 0 w 1056640"/>
              <a:gd name="connsiteY0" fmla="*/ 0 h 853440"/>
              <a:gd name="connsiteX1" fmla="*/ 802640 w 1056640"/>
              <a:gd name="connsiteY1" fmla="*/ 101600 h 853440"/>
              <a:gd name="connsiteX2" fmla="*/ 1056640 w 1056640"/>
              <a:gd name="connsiteY2" fmla="*/ 660400 h 853440"/>
              <a:gd name="connsiteX3" fmla="*/ 121920 w 1056640"/>
              <a:gd name="connsiteY3" fmla="*/ 853440 h 853440"/>
              <a:gd name="connsiteX4" fmla="*/ 0 w 1056640"/>
              <a:gd name="connsiteY4" fmla="*/ 0 h 853440"/>
              <a:gd name="connsiteX0" fmla="*/ 0 w 1239520"/>
              <a:gd name="connsiteY0" fmla="*/ 0 h 924560"/>
              <a:gd name="connsiteX1" fmla="*/ 985520 w 1239520"/>
              <a:gd name="connsiteY1" fmla="*/ 172720 h 924560"/>
              <a:gd name="connsiteX2" fmla="*/ 1239520 w 1239520"/>
              <a:gd name="connsiteY2" fmla="*/ 731520 h 924560"/>
              <a:gd name="connsiteX3" fmla="*/ 304800 w 1239520"/>
              <a:gd name="connsiteY3" fmla="*/ 924560 h 924560"/>
              <a:gd name="connsiteX4" fmla="*/ 0 w 1239520"/>
              <a:gd name="connsiteY4" fmla="*/ 0 h 924560"/>
              <a:gd name="connsiteX0" fmla="*/ 0 w 1239520"/>
              <a:gd name="connsiteY0" fmla="*/ 0 h 924560"/>
              <a:gd name="connsiteX1" fmla="*/ 934720 w 1239520"/>
              <a:gd name="connsiteY1" fmla="*/ 71120 h 924560"/>
              <a:gd name="connsiteX2" fmla="*/ 1239520 w 1239520"/>
              <a:gd name="connsiteY2" fmla="*/ 731520 h 924560"/>
              <a:gd name="connsiteX3" fmla="*/ 304800 w 1239520"/>
              <a:gd name="connsiteY3" fmla="*/ 924560 h 924560"/>
              <a:gd name="connsiteX4" fmla="*/ 0 w 1239520"/>
              <a:gd name="connsiteY4" fmla="*/ 0 h 924560"/>
              <a:gd name="connsiteX0" fmla="*/ 0 w 1239520"/>
              <a:gd name="connsiteY0" fmla="*/ 0 h 924560"/>
              <a:gd name="connsiteX1" fmla="*/ 975360 w 1239520"/>
              <a:gd name="connsiteY1" fmla="*/ 71120 h 924560"/>
              <a:gd name="connsiteX2" fmla="*/ 1239520 w 1239520"/>
              <a:gd name="connsiteY2" fmla="*/ 731520 h 924560"/>
              <a:gd name="connsiteX3" fmla="*/ 304800 w 1239520"/>
              <a:gd name="connsiteY3" fmla="*/ 924560 h 924560"/>
              <a:gd name="connsiteX4" fmla="*/ 0 w 1239520"/>
              <a:gd name="connsiteY4" fmla="*/ 0 h 92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9520" h="924560">
                <a:moveTo>
                  <a:pt x="0" y="0"/>
                </a:moveTo>
                <a:lnTo>
                  <a:pt x="975360" y="71120"/>
                </a:lnTo>
                <a:lnTo>
                  <a:pt x="1239520" y="731520"/>
                </a:lnTo>
                <a:lnTo>
                  <a:pt x="304800" y="92456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50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Organizzazione per la buona riuscita del progetto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Per la comunicazione delle informazioni tra di noi è stato creato un gruppo WhatsApp.</a:t>
            </a:r>
          </a:p>
          <a:p>
            <a:pPr marL="0" indent="0" algn="ctr">
              <a:buNone/>
            </a:pPr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Per lavorare sui file e vedere le modifiche in tempo reale abbiamo utilizzato </a:t>
            </a:r>
            <a:r>
              <a:rPr lang="it-IT" dirty="0" err="1">
                <a:latin typeface="Century Schoolbook" panose="02040604050505020304" pitchFamily="18" charset="0"/>
              </a:rPr>
              <a:t>Git</a:t>
            </a:r>
            <a:r>
              <a:rPr lang="it-IT" dirty="0">
                <a:latin typeface="Century Schoolbook" panose="02040604050505020304" pitchFamily="18" charset="0"/>
              </a:rPr>
              <a:t> e </a:t>
            </a:r>
            <a:r>
              <a:rPr lang="it-IT" dirty="0" err="1">
                <a:latin typeface="Century Schoolbook" panose="02040604050505020304" pitchFamily="18" charset="0"/>
              </a:rPr>
              <a:t>Github</a:t>
            </a:r>
            <a:r>
              <a:rPr lang="it-IT" dirty="0">
                <a:latin typeface="Century Schoolbook" panose="02040604050505020304" pitchFamily="18" charset="0"/>
              </a:rPr>
              <a:t>.</a:t>
            </a:r>
          </a:p>
          <a:p>
            <a:pPr marL="0" indent="0" algn="ctr">
              <a:buNone/>
            </a:pPr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Sono stati anche utilizzati una serie di software e siti web per prendere spunto per la creazione del nostro sito di Home Banking.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03133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263525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Organizzazione dei file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589088"/>
            <a:ext cx="10515600" cy="5268912"/>
          </a:xfrm>
        </p:spPr>
        <p:txBody>
          <a:bodyPr>
            <a:normAutofit fontScale="92500" lnSpcReduction="20000"/>
          </a:bodyPr>
          <a:lstStyle/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Home.html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PianoAccumolo.html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Registrazione.html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gestioneConto.html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Style_home.css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Style_pianoAccumolo.css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Style_registrazione.css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Style_gestioneConto.css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Script_home.js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Script_pianoAccumolo.js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Script_registrazione.js</a:t>
            </a:r>
          </a:p>
          <a:p>
            <a:pPr algn="ctr">
              <a:buFont typeface="Wingdings" panose="05000000000000000000" pitchFamily="2" charset="2"/>
              <a:buChar char="Ø"/>
            </a:pPr>
            <a:r>
              <a:rPr lang="it-IT" dirty="0">
                <a:latin typeface="FZShuTi" panose="02010601030101010101" pitchFamily="2" charset="-122"/>
                <a:ea typeface="FZShuTi" panose="02010601030101010101" pitchFamily="2" charset="-122"/>
              </a:rPr>
              <a:t>Script_gestioneConto.js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00858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Agency FB" panose="020B0503020202020204" pitchFamily="34" charset="0"/>
              </a:rPr>
              <a:t>Suddivisione del lavoro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4000" dirty="0">
                <a:latin typeface="Edwardian Script ITC" panose="030303020407070D0804" pitchFamily="66" charset="0"/>
              </a:rPr>
              <a:t>Francesco Bivona</a:t>
            </a:r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>
                <a:latin typeface="Century Schoolbook" panose="02040604050505020304" pitchFamily="18" charset="0"/>
              </a:rPr>
              <a:t>Si è occupato di sistemare </a:t>
            </a:r>
            <a:r>
              <a:rPr lang="it-IT" dirty="0" err="1">
                <a:latin typeface="Century Schoolbook" panose="02040604050505020304" pitchFamily="18" charset="0"/>
              </a:rPr>
              <a:t>Github</a:t>
            </a:r>
            <a:r>
              <a:rPr lang="it-IT" dirty="0">
                <a:latin typeface="Century Schoolbook" panose="02040604050505020304" pitchFamily="18" charset="0"/>
              </a:rPr>
              <a:t>, fare il video di 	presentazione del progetto, l’iscrizione al concorso e ha 	dato le idee basi per la creazione del progetto.</a:t>
            </a:r>
          </a:p>
          <a:p>
            <a:endParaRPr lang="it-IT" dirty="0"/>
          </a:p>
          <a:p>
            <a:r>
              <a:rPr lang="it-IT" sz="4000" dirty="0">
                <a:latin typeface="Edwardian Script ITC" panose="030303020407070D0804" pitchFamily="66" charset="0"/>
              </a:rPr>
              <a:t>Marco </a:t>
            </a:r>
            <a:r>
              <a:rPr lang="it-IT" sz="4000" dirty="0" err="1">
                <a:latin typeface="Edwardian Script ITC" panose="030303020407070D0804" pitchFamily="66" charset="0"/>
              </a:rPr>
              <a:t>Bottitta</a:t>
            </a:r>
            <a:endParaRPr lang="it-IT" sz="4000" dirty="0">
              <a:latin typeface="Edwardian Script ITC" panose="030303020407070D0804" pitchFamily="66" charset="0"/>
            </a:endParaRPr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>
                <a:latin typeface="Century Schoolbook" panose="02040604050505020304" pitchFamily="18" charset="0"/>
              </a:rPr>
              <a:t>Si è occupato dell’HTML, CSS e JavaScript e ha fatto la 	presentazione PowerPoint del progetto.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9341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Idee future da aggiungere al sito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825625"/>
            <a:ext cx="3983182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dirty="0">
                <a:latin typeface="Century Schoolbook" panose="02040604050505020304" pitchFamily="18" charset="0"/>
              </a:rPr>
              <a:t>Sicuramente il sito della FMB-Fintech non è completo, c’è molto da lavorare, ad oggi abbiamo fatto quello che ci era necessario e rientrando nel tempo a disposizione. Ma oggi vogliamo anche presentare un eventuale sviluppo futuro del progetto che ci servirà anche per la partecipazione al concorso </a:t>
            </a:r>
            <a:r>
              <a:rPr lang="it-IT" dirty="0" err="1">
                <a:latin typeface="Century Schoolbook" panose="02040604050505020304" pitchFamily="18" charset="0"/>
              </a:rPr>
              <a:t>HackersGen</a:t>
            </a:r>
            <a:r>
              <a:rPr lang="it-IT" dirty="0">
                <a:latin typeface="Century Schoolbook" panose="02040604050505020304" pitchFamily="18" charset="0"/>
              </a:rPr>
              <a:t>. 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sellaDiTesto 4"/>
          <p:cNvSpPr txBox="1"/>
          <p:nvPr/>
        </p:nvSpPr>
        <p:spPr>
          <a:xfrm>
            <a:off x="5431515" y="1600637"/>
            <a:ext cx="61098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Century Schoolbook" panose="02040604050505020304" pitchFamily="18" charset="0"/>
              </a:rPr>
              <a:t>Tra le tante modifiche da apportare abbiamo:</a:t>
            </a:r>
          </a:p>
          <a:p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Miglioramento della Home, soprattutto dal punto di vista grafico</a:t>
            </a:r>
          </a:p>
          <a:p>
            <a:pPr marL="342900" indent="-342900">
              <a:buFont typeface="+mj-lt"/>
              <a:buAutoNum type="arabicPeriod"/>
            </a:pPr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Miglioramento del login e della pagina di registrazione, magari tramite l’utilizzo di database</a:t>
            </a:r>
          </a:p>
          <a:p>
            <a:pPr marL="342900" indent="-342900">
              <a:buFont typeface="+mj-lt"/>
              <a:buAutoNum type="arabicPeriod"/>
            </a:pPr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Inserimento di una sezione per l’investimento in Criptovalute</a:t>
            </a:r>
          </a:p>
          <a:p>
            <a:pPr marL="342900" indent="-342900">
              <a:buFont typeface="+mj-lt"/>
              <a:buAutoNum type="arabicPeriod"/>
            </a:pPr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Miglioramento della sezione Gestione Conto</a:t>
            </a:r>
          </a:p>
          <a:p>
            <a:pPr marL="342900" indent="-342900">
              <a:buFont typeface="+mj-lt"/>
              <a:buAutoNum type="arabicPeriod"/>
            </a:pPr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Miglioramento generale della grafica del sito</a:t>
            </a:r>
          </a:p>
          <a:p>
            <a:pPr marL="342900" indent="-342900">
              <a:buFont typeface="+mj-lt"/>
              <a:buAutoNum type="arabicPeriod"/>
            </a:pPr>
            <a:endParaRPr lang="it-IT" dirty="0"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latin typeface="Century Schoolbook" panose="02040604050505020304" pitchFamily="18" charset="0"/>
              </a:rPr>
              <a:t>Modifiche varie ed eventuali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9158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927" y="842429"/>
            <a:ext cx="4890655" cy="48906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sellaDiTesto 4"/>
          <p:cNvSpPr txBox="1"/>
          <p:nvPr/>
        </p:nvSpPr>
        <p:spPr>
          <a:xfrm>
            <a:off x="3352799" y="5733084"/>
            <a:ext cx="50569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L’Home Banking del Futuro</a:t>
            </a:r>
          </a:p>
        </p:txBody>
      </p:sp>
    </p:spTree>
    <p:extLst>
      <p:ext uri="{BB962C8B-B14F-4D97-AF65-F5344CB8AC3E}">
        <p14:creationId xmlns:p14="http://schemas.microsoft.com/office/powerpoint/2010/main" val="286135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48991" y="671022"/>
            <a:ext cx="10515600" cy="1325563"/>
          </a:xfrm>
        </p:spPr>
        <p:txBody>
          <a:bodyPr/>
          <a:lstStyle/>
          <a:p>
            <a:pPr algn="r"/>
            <a:r>
              <a:rPr lang="it-IT" dirty="0">
                <a:latin typeface="Agency FB" panose="020B0503020202020204" pitchFamily="34" charset="0"/>
              </a:rPr>
              <a:t>Cos’è la FMB-</a:t>
            </a:r>
            <a:r>
              <a:rPr lang="it-IT" dirty="0" err="1">
                <a:latin typeface="Agency FB" panose="020B0503020202020204" pitchFamily="34" charset="0"/>
              </a:rPr>
              <a:t>Fintech</a:t>
            </a:r>
            <a:r>
              <a:rPr lang="it-IT" dirty="0">
                <a:latin typeface="Agency FB" panose="020B0503020202020204" pitchFamily="34" charset="0"/>
              </a:rPr>
              <a:t>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988147" y="2506662"/>
            <a:ext cx="571802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La </a:t>
            </a:r>
            <a:r>
              <a:rPr lang="it-IT" dirty="0" err="1">
                <a:latin typeface="Century Schoolbook" panose="02040604050505020304" pitchFamily="18" charset="0"/>
              </a:rPr>
              <a:t>Fintech</a:t>
            </a:r>
            <a:r>
              <a:rPr lang="it-IT" dirty="0">
                <a:latin typeface="Century Schoolbook" panose="02040604050505020304" pitchFamily="18" charset="0"/>
              </a:rPr>
              <a:t> ha in complesso, come obiettivo principale, la gestione del proprio conto bancario (risparmi, tracciamento delle entrate/uscite), investimento su </a:t>
            </a:r>
            <a:r>
              <a:rPr lang="it-IT" dirty="0" err="1">
                <a:latin typeface="Century Schoolbook" panose="02040604050505020304" pitchFamily="18" charset="0"/>
              </a:rPr>
              <a:t>criptovalute</a:t>
            </a:r>
            <a:r>
              <a:rPr lang="it-IT" dirty="0">
                <a:latin typeface="Century Schoolbook" panose="02040604050505020304" pitchFamily="18" charset="0"/>
              </a:rPr>
              <a:t> e simulazione di un piano d’</a:t>
            </a:r>
            <a:r>
              <a:rPr lang="it-IT" dirty="0" err="1">
                <a:latin typeface="Century Schoolbook" panose="02040604050505020304" pitchFamily="18" charset="0"/>
              </a:rPr>
              <a:t>accumolo</a:t>
            </a:r>
            <a:r>
              <a:rPr lang="it-IT" dirty="0">
                <a:latin typeface="Century Schoolbook" panose="02040604050505020304" pitchFamily="18" charset="0"/>
              </a:rPr>
              <a:t> con design accattivante e tecnologie innovative.</a:t>
            </a:r>
          </a:p>
        </p:txBody>
      </p:sp>
      <p:pic>
        <p:nvPicPr>
          <p:cNvPr id="4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4328160" cy="6186978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0" y="6361778"/>
            <a:ext cx="432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entury Schoolbook" panose="02040604050505020304" pitchFamily="18" charset="0"/>
              </a:rPr>
              <a:t>Video presentazione del progetto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4591" y="5429848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73810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121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Sezioni del sito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Home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Login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Registrazione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Piano </a:t>
            </a:r>
            <a:r>
              <a:rPr lang="it-IT" dirty="0" err="1">
                <a:latin typeface="Century Schoolbook" panose="02040604050505020304" pitchFamily="18" charset="0"/>
              </a:rPr>
              <a:t>accumolo</a:t>
            </a:r>
            <a:endParaRPr lang="it-IT" dirty="0">
              <a:latin typeface="Century Schoolbook" panose="02040604050505020304" pitchFamily="18" charset="0"/>
            </a:endParaRP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Gestione conto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Contatti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99139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Linguaggi utilizzati</a:t>
            </a:r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716" y="2273877"/>
            <a:ext cx="3080327" cy="2310245"/>
          </a:xfr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47" y="2337423"/>
            <a:ext cx="3898489" cy="218315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88" y="2714573"/>
            <a:ext cx="2540181" cy="142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251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Comandi e tecnologie utilizzate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it-IT" dirty="0"/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Local Storage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Libreria Char.js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Saluto dinamico</a:t>
            </a:r>
          </a:p>
          <a:p>
            <a:pPr algn="ctr"/>
            <a:endParaRPr lang="it-IT" dirty="0">
              <a:latin typeface="Century Schoolbook" panose="02040604050505020304" pitchFamily="18" charset="0"/>
            </a:endParaRPr>
          </a:p>
          <a:p>
            <a:pPr marL="0" indent="0" algn="ctr">
              <a:buNone/>
            </a:pPr>
            <a:r>
              <a:rPr lang="it-IT" dirty="0">
                <a:latin typeface="Century Schoolbook" panose="02040604050505020304" pitchFamily="18" charset="0"/>
              </a:rPr>
              <a:t>Altre istruzioni studiate e non CSS, HTML e JS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307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Ma cos’è Char.js?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2567E577-6143-5FC3-8697-C1056A6F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4153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it-IT" b="0" i="0" dirty="0">
                <a:solidFill>
                  <a:srgbClr val="2C2A29"/>
                </a:solidFill>
                <a:effectLst/>
                <a:latin typeface="Century Schoolbook" panose="02040604050505020304" pitchFamily="18" charset="0"/>
              </a:rPr>
              <a:t>Chart.js è una libreria JavaScript open source per creare grafici interattivi e animati su pagine web. Chart.js sfrutta l'elemento HTML5 canvas. Chart.js permette a grafici, designer e programmatori di visualizzare i dataset tramite diversi tipi di grafici, tra cui grafici a linee, a barre (orizzontali e verticali), radar, polari, ad area, a torta e ad anello. Inoltre, con Chart.js è possibile modificare ed estendere queste tipologie di grafici e scriverne di nuovi.</a:t>
            </a: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CB5BDDD-0569-B352-D5AF-772176404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88" y="230188"/>
            <a:ext cx="1458423" cy="145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6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E il </a:t>
            </a:r>
            <a:r>
              <a:rPr lang="it-IT" dirty="0" err="1">
                <a:latin typeface="Agency FB" panose="020B0503020202020204" pitchFamily="34" charset="0"/>
              </a:rPr>
              <a:t>localStorage</a:t>
            </a:r>
            <a:r>
              <a:rPr lang="it-IT" dirty="0">
                <a:latin typeface="Agency FB" panose="020B0503020202020204" pitchFamily="34" charset="0"/>
              </a:rPr>
              <a:t>?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D870E9A1-25FA-6D03-1B19-76D75ED0C930}"/>
              </a:ext>
            </a:extLst>
          </p:cNvPr>
          <p:cNvSpPr txBox="1"/>
          <p:nvPr/>
        </p:nvSpPr>
        <p:spPr>
          <a:xfrm>
            <a:off x="1137920" y="2082800"/>
            <a:ext cx="9438640" cy="343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 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è un oggetto disponibile nell’oggetto globale window disponibile in ogni pagina web nel contesto di esecuzione di JavaScript.</a:t>
            </a:r>
            <a:endParaRPr lang="en-US" kern="100" dirty="0"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Questo oggetto è un mappa chiave-valore che consente di leggere, scrivere e cancellare informazioni con semplici metodi messi a disposizione dal browser.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 chiavi e i valori sono sempre salvati come stringa con formato UTF-16.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conversione viene fatta automaticamente al momento del salvataggio all’interno di 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Questo oggetto è reso disponibile in funzione dell’indirizzo della pagina web.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585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991C3-733F-1327-7960-93A2D77C1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DE9190-7516-DB13-490D-442F9EC36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20" y="294005"/>
            <a:ext cx="10515600" cy="1325563"/>
          </a:xfrm>
        </p:spPr>
        <p:txBody>
          <a:bodyPr/>
          <a:lstStyle/>
          <a:p>
            <a:pPr algn="ctr"/>
            <a:r>
              <a:rPr lang="it-IT" dirty="0">
                <a:latin typeface="Agency FB" panose="020B0503020202020204" pitchFamily="34" charset="0"/>
              </a:rPr>
              <a:t>Alcuni comandi del </a:t>
            </a:r>
            <a:r>
              <a:rPr lang="it-IT" dirty="0" err="1">
                <a:latin typeface="Agency FB" panose="020B0503020202020204" pitchFamily="34" charset="0"/>
              </a:rPr>
              <a:t>localStorage</a:t>
            </a:r>
            <a:endParaRPr lang="it-IT" dirty="0">
              <a:latin typeface="Agency FB" panose="020B0503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955ED67-4CC8-0C86-EF0F-6F5FA3098B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03BD37A2-8671-19E5-2CA3-E49FB1BC6810}"/>
              </a:ext>
            </a:extLst>
          </p:cNvPr>
          <p:cNvSpPr txBox="1"/>
          <p:nvPr/>
        </p:nvSpPr>
        <p:spPr>
          <a:xfrm>
            <a:off x="1264920" y="1406208"/>
            <a:ext cx="9438640" cy="574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attributo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length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rappresenta il numero di informazioni salvate</a:t>
            </a:r>
          </a:p>
          <a:p>
            <a:pPr lvl="0" algn="ctr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 key(): ritorna il valore conservato alla posizione n</a:t>
            </a:r>
          </a:p>
          <a:p>
            <a:pPr lvl="0" algn="ctr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it-IT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getItem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(): ritorna il valore corrispondente alla chiave fornita al metodo</a:t>
            </a:r>
          </a:p>
          <a:p>
            <a:pPr lvl="0" algn="ctr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setItem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(): salva nel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la coppia [chiave, valore] forniti</a:t>
            </a:r>
          </a:p>
          <a:p>
            <a:pPr lvl="0" algn="ctr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removeItem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(): rimuove dall’oggetto l’informazione corrispondente alla chiave fornita</a:t>
            </a:r>
          </a:p>
          <a:p>
            <a:pPr lvl="0" algn="ctr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ctr">
              <a:lnSpc>
                <a:spcPct val="115000"/>
              </a:lnSpc>
              <a:spcAft>
                <a:spcPts val="80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metodo clear(): rimuove tutte le informazioni memorizzate nell’oggetto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84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3C34D-58C6-4686-206C-27BF2438B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439F5-1C38-1483-E2DC-CF489C953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725"/>
            <a:ext cx="10515600" cy="1325563"/>
          </a:xfrm>
        </p:spPr>
        <p:txBody>
          <a:bodyPr/>
          <a:lstStyle/>
          <a:p>
            <a:pPr algn="ctr"/>
            <a:r>
              <a:rPr lang="it-IT" dirty="0" err="1">
                <a:latin typeface="Agency FB" panose="020B0503020202020204" pitchFamily="34" charset="0"/>
              </a:rPr>
              <a:t>localStorage</a:t>
            </a:r>
            <a:r>
              <a:rPr lang="it-IT" dirty="0">
                <a:latin typeface="Agency FB" panose="020B0503020202020204" pitchFamily="34" charset="0"/>
              </a:rPr>
              <a:t> vs </a:t>
            </a:r>
            <a:r>
              <a:rPr lang="it-IT" dirty="0" err="1">
                <a:latin typeface="Agency FB" panose="020B0503020202020204" pitchFamily="34" charset="0"/>
              </a:rPr>
              <a:t>sessionStorage</a:t>
            </a:r>
            <a:endParaRPr lang="it-IT" dirty="0">
              <a:latin typeface="Agency FB" panose="020B0503020202020204" pitchFamily="34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B9EFFDD-219F-A805-7972-169D36F49A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38" y="5526332"/>
            <a:ext cx="1301262" cy="130126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A47BAD-D7AA-2952-CAD2-78E228B259E2}"/>
              </a:ext>
            </a:extLst>
          </p:cNvPr>
          <p:cNvSpPr txBox="1"/>
          <p:nvPr/>
        </p:nvSpPr>
        <p:spPr>
          <a:xfrm>
            <a:off x="1376680" y="1872933"/>
            <a:ext cx="9438640" cy="3112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Il 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sessionStorage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ha lo stesso funzionamento di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Infatti, anche questo oggetto è disponibile nell’oggetto window ed implementa l’interfaccia Storage.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  <a:buNone/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L’unica differenza tra i due, riguarda la persistenza dei dati.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differenza di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localStorage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nell’oggetto </a:t>
            </a:r>
            <a:r>
              <a:rPr lang="it-IT" sz="1800" kern="100" dirty="0" err="1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sessionStorage</a:t>
            </a:r>
            <a:r>
              <a:rPr lang="it-IT" sz="1800" kern="100" dirty="0">
                <a:effectLst/>
                <a:latin typeface="Century Schoolbook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le informazioni vengono conservate solo per la durata della sessione di pagina.</a:t>
            </a:r>
            <a:endParaRPr lang="en-US" sz="1800" kern="100" dirty="0">
              <a:effectLst/>
              <a:latin typeface="Century Schoolbook" panose="020406040505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444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724</Words>
  <Application>Microsoft Office PowerPoint</Application>
  <PresentationFormat>Widescreen</PresentationFormat>
  <Paragraphs>98</Paragraphs>
  <Slides>14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12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7" baseType="lpstr">
      <vt:lpstr>FZShuTi</vt:lpstr>
      <vt:lpstr>Agency FB</vt:lpstr>
      <vt:lpstr>Arial</vt:lpstr>
      <vt:lpstr>Calibri</vt:lpstr>
      <vt:lpstr>Calibri Light</vt:lpstr>
      <vt:lpstr>Century Schoolbook</vt:lpstr>
      <vt:lpstr>Edwardian Script ITC</vt:lpstr>
      <vt:lpstr>Eras Light ITC</vt:lpstr>
      <vt:lpstr>Harlow Solid Italic</vt:lpstr>
      <vt:lpstr>Segoe UI Black</vt:lpstr>
      <vt:lpstr>Times New Roman</vt:lpstr>
      <vt:lpstr>Wingdings</vt:lpstr>
      <vt:lpstr>Tema di Office</vt:lpstr>
      <vt:lpstr>FMB-Fintech Home Banking del Futuro</vt:lpstr>
      <vt:lpstr>Cos’è la FMB-Fintech?</vt:lpstr>
      <vt:lpstr>Sezioni del sito</vt:lpstr>
      <vt:lpstr>Linguaggi utilizzati</vt:lpstr>
      <vt:lpstr>Comandi e tecnologie utilizzate</vt:lpstr>
      <vt:lpstr>Ma cos’è Char.js?</vt:lpstr>
      <vt:lpstr>E il localStorage?</vt:lpstr>
      <vt:lpstr>Alcuni comandi del localStorage</vt:lpstr>
      <vt:lpstr>localStorage vs sessionStorage</vt:lpstr>
      <vt:lpstr>Organizzazione per la buona riuscita del progetto</vt:lpstr>
      <vt:lpstr>Organizzazione dei file</vt:lpstr>
      <vt:lpstr>Suddivisione del lavoro</vt:lpstr>
      <vt:lpstr>Idee future da aggiungere al sito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FMB-Fintech Home Banking del Futuro</dc:title>
  <dc:creator>nb</dc:creator>
  <cp:lastModifiedBy>pc</cp:lastModifiedBy>
  <cp:revision>15</cp:revision>
  <dcterms:created xsi:type="dcterms:W3CDTF">2025-05-23T10:14:32Z</dcterms:created>
  <dcterms:modified xsi:type="dcterms:W3CDTF">2025-05-24T13:34:28Z</dcterms:modified>
</cp:coreProperties>
</file>

<file path=docProps/thumbnail.jpeg>
</file>